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281" r:id="rId3"/>
    <p:sldId id="282" r:id="rId4"/>
    <p:sldId id="272" r:id="rId5"/>
    <p:sldId id="273" r:id="rId6"/>
    <p:sldId id="274" r:id="rId7"/>
    <p:sldId id="283" r:id="rId8"/>
    <p:sldId id="275" r:id="rId9"/>
    <p:sldId id="276" r:id="rId10"/>
    <p:sldId id="277" r:id="rId11"/>
    <p:sldId id="284" r:id="rId12"/>
    <p:sldId id="285" r:id="rId13"/>
    <p:sldId id="278" r:id="rId14"/>
    <p:sldId id="279" r:id="rId15"/>
    <p:sldId id="280" r:id="rId16"/>
    <p:sldId id="286"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in Williams" initials="KW" lastIdx="7" clrIdx="0">
    <p:extLst>
      <p:ext uri="{19B8F6BF-5375-455C-9EA6-DF929625EA0E}">
        <p15:presenceInfo xmlns:p15="http://schemas.microsoft.com/office/powerpoint/2012/main" userId="a118fe8abea6fac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88" autoAdjust="0"/>
    <p:restoredTop sz="94660"/>
  </p:normalViewPr>
  <p:slideViewPr>
    <p:cSldViewPr>
      <p:cViewPr varScale="1">
        <p:scale>
          <a:sx n="83" d="100"/>
          <a:sy n="83" d="100"/>
        </p:scale>
        <p:origin x="1565" y="67"/>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157A79-E4E6-43E5-9658-F55BE43FBF0C}" type="datetimeFigureOut">
              <a:rPr lang="en-US" smtClean="0"/>
              <a:t>6/16/2022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F02424-26DD-485B-BB6C-7A4B0232C054}" type="slidenum">
              <a:rPr lang="en-US" smtClean="0"/>
              <a:t>‹#›</a:t>
            </a:fld>
            <a:endParaRPr lang="en-US"/>
          </a:p>
        </p:txBody>
      </p:sp>
    </p:spTree>
    <p:extLst>
      <p:ext uri="{BB962C8B-B14F-4D97-AF65-F5344CB8AC3E}">
        <p14:creationId xmlns:p14="http://schemas.microsoft.com/office/powerpoint/2010/main" val="3752421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0BE9B-E81A-4676-AF78-0993CDD86B59}" type="datetimeFigureOut">
              <a:rPr lang="en-US" smtClean="0"/>
              <a:t>6/16/2022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224D2-BA95-4C6F-9BF8-1FB3DB9EAF78}" type="slidenum">
              <a:rPr lang="en-US" smtClean="0"/>
              <a:t>‹#›</a:t>
            </a:fld>
            <a:endParaRPr lang="en-US"/>
          </a:p>
        </p:txBody>
      </p:sp>
    </p:spTree>
    <p:extLst>
      <p:ext uri="{BB962C8B-B14F-4D97-AF65-F5344CB8AC3E}">
        <p14:creationId xmlns:p14="http://schemas.microsoft.com/office/powerpoint/2010/main" val="28750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B6243-16C6-4ECB-A9C7-0BC3E86105D8}" type="datetimeFigureOut">
              <a:rPr lang="en-US" smtClean="0"/>
              <a:t>6/16/2022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extLst>
      <p:ext uri="{BB962C8B-B14F-4D97-AF65-F5344CB8AC3E}">
        <p14:creationId xmlns:p14="http://schemas.microsoft.com/office/powerpoint/2010/main" val="325662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228600" y="6400800"/>
            <a:ext cx="4171463" cy="369332"/>
          </a:xfrm>
          <a:prstGeom prst="rect">
            <a:avLst/>
          </a:prstGeom>
          <a:noFill/>
        </p:spPr>
        <p:txBody>
          <a:bodyPr wrap="none" rtlCol="0">
            <a:spAutoFit/>
          </a:bodyPr>
          <a:lstStyle/>
          <a:p>
            <a:r>
              <a:rPr lang="en-US" dirty="0"/>
              <a:t>Constitutional Law – Professor David Thaw</a:t>
            </a:r>
          </a:p>
        </p:txBody>
      </p:sp>
      <p:sp>
        <p:nvSpPr>
          <p:cNvPr id="8" name="TextBox 7"/>
          <p:cNvSpPr txBox="1"/>
          <p:nvPr userDrawn="1"/>
        </p:nvSpPr>
        <p:spPr>
          <a:xfrm>
            <a:off x="5713771" y="6414247"/>
            <a:ext cx="1661096" cy="369332"/>
          </a:xfrm>
          <a:prstGeom prst="rect">
            <a:avLst/>
          </a:prstGeom>
          <a:noFill/>
        </p:spPr>
        <p:txBody>
          <a:bodyPr wrap="none" rtlCol="0">
            <a:spAutoFit/>
          </a:bodyPr>
          <a:lstStyle/>
          <a:p>
            <a:r>
              <a:rPr lang="en-US" dirty="0"/>
              <a:t>Part 6</a:t>
            </a:r>
            <a:r>
              <a:rPr lang="en-US" baseline="0" dirty="0"/>
              <a:t> </a:t>
            </a:r>
            <a:r>
              <a:rPr lang="en-US" dirty="0"/>
              <a:t>Lecture 3</a:t>
            </a:r>
          </a:p>
        </p:txBody>
      </p:sp>
      <p:sp>
        <p:nvSpPr>
          <p:cNvPr id="9" name="TextBox 8"/>
          <p:cNvSpPr txBox="1"/>
          <p:nvPr userDrawn="1"/>
        </p:nvSpPr>
        <p:spPr>
          <a:xfrm>
            <a:off x="7543800" y="6414247"/>
            <a:ext cx="958917" cy="369332"/>
          </a:xfrm>
          <a:prstGeom prst="rect">
            <a:avLst/>
          </a:prstGeom>
          <a:noFill/>
        </p:spPr>
        <p:txBody>
          <a:bodyPr wrap="square" rtlCol="0">
            <a:spAutoFit/>
          </a:bodyPr>
          <a:lstStyle/>
          <a:p>
            <a:r>
              <a:rPr lang="en-US" dirty="0"/>
              <a:t>Slide </a:t>
            </a:r>
            <a:fld id="{BA3C8DCA-E73E-49BA-A695-C076FA16BEE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t>6/16/2022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B6243-16C6-4ECB-A9C7-0BC3E86105D8}" type="datetimeFigureOut">
              <a:rPr lang="en-US" smtClean="0"/>
              <a:t>6/16/2022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B6243-16C6-4ECB-A9C7-0BC3E86105D8}" type="datetimeFigureOut">
              <a:rPr lang="en-US" smtClean="0"/>
              <a:t>6/16/2022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t>6/16/2022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t>6/16/2022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Constitutional Law</a:t>
            </a:r>
          </a:p>
        </p:txBody>
      </p:sp>
      <p:sp>
        <p:nvSpPr>
          <p:cNvPr id="3" name="Subtitle 2"/>
          <p:cNvSpPr>
            <a:spLocks noGrp="1"/>
          </p:cNvSpPr>
          <p:nvPr>
            <p:ph type="subTitle" idx="1"/>
          </p:nvPr>
        </p:nvSpPr>
        <p:spPr/>
        <p:txBody>
          <a:bodyPr>
            <a:normAutofit/>
          </a:bodyPr>
          <a:lstStyle/>
          <a:p>
            <a:r>
              <a:rPr lang="en-US" dirty="0"/>
              <a:t>Part 6:  Equal Protection</a:t>
            </a:r>
          </a:p>
          <a:p>
            <a:pPr lvl="1"/>
            <a:r>
              <a:rPr lang="en-US" dirty="0"/>
              <a:t>Lecture 3:  Classification Based on Race and National Origin</a:t>
            </a:r>
          </a:p>
        </p:txBody>
      </p:sp>
      <p:pic>
        <p:nvPicPr>
          <p:cNvPr id="12290" name="Picture 2" descr="image"/>
          <p:cNvPicPr>
            <a:picLocks noChangeAspect="1" noChangeArrowheads="1"/>
          </p:cNvPicPr>
          <p:nvPr/>
        </p:nvPicPr>
        <p:blipFill>
          <a:blip r:embed="rId3"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4"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5" cstate="print"/>
          <a:srcRect/>
          <a:stretch>
            <a:fillRect/>
          </a:stretch>
        </p:blipFill>
        <p:spPr bwMode="auto">
          <a:xfrm>
            <a:off x="2286000" y="6210300"/>
            <a:ext cx="1876425" cy="266700"/>
          </a:xfrm>
          <a:prstGeom prst="rect">
            <a:avLst/>
          </a:prstGeom>
          <a:noFill/>
        </p:spPr>
      </p:pic>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Brown v. Board of Education</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a:t>Holding: The race-based segregation of children into “separate but equal” public schools violates the Equal Protection Clause of the Fourteenth Amendment and is unconstitutional</a:t>
            </a:r>
          </a:p>
          <a:p>
            <a:pPr marL="0" indent="0">
              <a:buNone/>
            </a:pPr>
            <a:endParaRPr lang="en-US" sz="1300" dirty="0"/>
          </a:p>
          <a:p>
            <a:r>
              <a:rPr lang="en-US" dirty="0"/>
              <a:t>The Court declined to rule on the case based on precedent, history, or framers’ intent</a:t>
            </a:r>
          </a:p>
          <a:p>
            <a:pPr lvl="1"/>
            <a:r>
              <a:rPr lang="en-US" dirty="0"/>
              <a:t>The historical sources of the Fourteenth Amendment “[a]t best . . . are inconclusive . . . [i]n approaching this problem, we cannot turn the clock back to 1868 when the Amendment was adopted, or even to 1896 when </a:t>
            </a:r>
            <a:r>
              <a:rPr lang="en-US" i="1" dirty="0"/>
              <a:t>Plessy v. Ferguson </a:t>
            </a:r>
            <a:r>
              <a:rPr lang="en-US" dirty="0"/>
              <a:t>was written. We must consider public education in the light of its full development and its present place in American life throughout the Nation.” (CB 734-735)</a:t>
            </a:r>
          </a:p>
        </p:txBody>
      </p:sp>
    </p:spTree>
    <p:extLst>
      <p:ext uri="{BB962C8B-B14F-4D97-AF65-F5344CB8AC3E}">
        <p14:creationId xmlns:p14="http://schemas.microsoft.com/office/powerpoint/2010/main" val="1659230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Brown v. Board of Education</a:t>
            </a:r>
          </a:p>
        </p:txBody>
      </p:sp>
      <p:sp>
        <p:nvSpPr>
          <p:cNvPr id="3" name="Content Placeholder 2"/>
          <p:cNvSpPr>
            <a:spLocks noGrp="1"/>
          </p:cNvSpPr>
          <p:nvPr>
            <p:ph idx="1"/>
          </p:nvPr>
        </p:nvSpPr>
        <p:spPr>
          <a:xfrm>
            <a:off x="457200" y="1600200"/>
            <a:ext cx="8229600" cy="4724400"/>
          </a:xfrm>
        </p:spPr>
        <p:txBody>
          <a:bodyPr>
            <a:normAutofit fontScale="77500" lnSpcReduction="20000"/>
          </a:bodyPr>
          <a:lstStyle/>
          <a:p>
            <a:pPr marL="0" indent="0">
              <a:buNone/>
            </a:pPr>
            <a:r>
              <a:rPr lang="en-US" dirty="0"/>
              <a:t>Holding: Race-based segregation public schools violates the Equal Protection Clause</a:t>
            </a:r>
          </a:p>
          <a:p>
            <a:r>
              <a:rPr lang="en-US" dirty="0"/>
              <a:t>The Court next considered whether segregation of children in public schools solely on the basis of race, even though the physical facilities and other tangible factors may be equal, deprived the children of the minority group of equal educational opportunities.</a:t>
            </a:r>
          </a:p>
          <a:p>
            <a:pPr lvl="1"/>
            <a:r>
              <a:rPr lang="en-US" dirty="0"/>
              <a:t>State-mandated segregation inherently stamps black children as inferior and impairs their educational opportunities. </a:t>
            </a:r>
          </a:p>
          <a:p>
            <a:pPr lvl="1"/>
            <a:r>
              <a:rPr lang="en-US" dirty="0"/>
              <a:t>“To separate them from others of similar age and qualifications solely because of their race generates a feeling of inferiority as to their status in the community that may affect their hearts and minds in a way unlikely ever to be undone.” (CB 735)</a:t>
            </a:r>
          </a:p>
        </p:txBody>
      </p:sp>
    </p:spTree>
    <p:extLst>
      <p:ext uri="{BB962C8B-B14F-4D97-AF65-F5344CB8AC3E}">
        <p14:creationId xmlns:p14="http://schemas.microsoft.com/office/powerpoint/2010/main" val="4258953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Brown v. Board of Education</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a:t>Holding: Race-based segregation public schools violates the Equal Protection Clause</a:t>
            </a:r>
          </a:p>
          <a:p>
            <a:r>
              <a:rPr lang="en-US" dirty="0"/>
              <a:t>The Court concluded by stating “that in the field of public education the doctrine of ‘separate but equal’ has no place. Separate educational facilities are inherently unequal.” (CB 735)</a:t>
            </a:r>
            <a:endParaRPr lang="en-US" sz="1000" dirty="0"/>
          </a:p>
          <a:p>
            <a:r>
              <a:rPr lang="en-US" dirty="0"/>
              <a:t>After </a:t>
            </a:r>
            <a:r>
              <a:rPr lang="en-US" i="1" dirty="0"/>
              <a:t>Brown</a:t>
            </a:r>
            <a:r>
              <a:rPr lang="en-US" dirty="0"/>
              <a:t>, the court systematically declared all remaining state laws requiring segregation unconstitutional.</a:t>
            </a:r>
          </a:p>
          <a:p>
            <a:r>
              <a:rPr lang="en-US" dirty="0"/>
              <a:t>Question:  Does </a:t>
            </a:r>
            <a:r>
              <a:rPr lang="en-US" i="1" dirty="0"/>
              <a:t>Brown</a:t>
            </a:r>
            <a:r>
              <a:rPr lang="en-US" dirty="0"/>
              <a:t> “overrule” </a:t>
            </a:r>
            <a:r>
              <a:rPr lang="en-US" i="1" dirty="0"/>
              <a:t>Plessy</a:t>
            </a:r>
            <a:r>
              <a:rPr lang="en-US" dirty="0"/>
              <a:t>?</a:t>
            </a:r>
          </a:p>
          <a:p>
            <a:pPr lvl="1"/>
            <a:r>
              <a:rPr lang="en-US" dirty="0"/>
              <a:t>If not, how does the Majority reach its holding and resultant order desegregating public schools?</a:t>
            </a:r>
          </a:p>
        </p:txBody>
      </p:sp>
    </p:spTree>
    <p:extLst>
      <p:ext uri="{BB962C8B-B14F-4D97-AF65-F5344CB8AC3E}">
        <p14:creationId xmlns:p14="http://schemas.microsoft.com/office/powerpoint/2010/main" val="20858409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Washington v. Davis </a:t>
            </a:r>
            <a:r>
              <a:rPr lang="en-US" dirty="0"/>
              <a:t>(1976)</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Background: </a:t>
            </a:r>
          </a:p>
          <a:p>
            <a:r>
              <a:rPr lang="en-US" dirty="0"/>
              <a:t>Davis was an African American man who, along with another African American man, applied for jobs with the Washington, D.C. police department</a:t>
            </a:r>
          </a:p>
          <a:p>
            <a:endParaRPr lang="en-US" sz="1200" dirty="0"/>
          </a:p>
          <a:p>
            <a:r>
              <a:rPr lang="en-US" dirty="0"/>
              <a:t>Both men’s applications were rejected and they brought suit in federal district court, alleging that the police department used racially discriminatory hiring practices</a:t>
            </a:r>
          </a:p>
          <a:p>
            <a:pPr lvl="1"/>
            <a:r>
              <a:rPr lang="en-US" dirty="0"/>
              <a:t>Specifically, the department administered a verbal skills test that was disproportionately failed by African Americans</a:t>
            </a:r>
          </a:p>
        </p:txBody>
      </p:sp>
    </p:spTree>
    <p:extLst>
      <p:ext uri="{BB962C8B-B14F-4D97-AF65-F5344CB8AC3E}">
        <p14:creationId xmlns:p14="http://schemas.microsoft.com/office/powerpoint/2010/main" val="2478265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Washington v. Davis </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Issue: Is the law requiring the administration of the verbal skills test, which is non-discriminatory on its face but results in disparate impact as a function of race, a violation of the Equal Protection Clause? </a:t>
            </a:r>
          </a:p>
          <a:p>
            <a:pPr marL="0" indent="0">
              <a:buNone/>
            </a:pPr>
            <a:endParaRPr lang="en-US" sz="1100" dirty="0"/>
          </a:p>
          <a:p>
            <a:r>
              <a:rPr lang="en-US" dirty="0"/>
              <a:t>The findings of fact in the lower court found that: </a:t>
            </a:r>
          </a:p>
          <a:p>
            <a:pPr lvl="1"/>
            <a:r>
              <a:rPr lang="en-US" dirty="0"/>
              <a:t>The number of black police officers was not proportionate to the population of the city</a:t>
            </a:r>
          </a:p>
          <a:p>
            <a:pPr lvl="1"/>
            <a:r>
              <a:rPr lang="en-US" dirty="0"/>
              <a:t>A higher percentage of blacks fail the test than whites</a:t>
            </a:r>
          </a:p>
          <a:p>
            <a:pPr lvl="1"/>
            <a:r>
              <a:rPr lang="en-US" dirty="0"/>
              <a:t>The test had not been validated to establish its reliability for measuring subsequent job performance</a:t>
            </a:r>
          </a:p>
          <a:p>
            <a:endParaRPr lang="en-US" dirty="0"/>
          </a:p>
        </p:txBody>
      </p:sp>
    </p:spTree>
    <p:extLst>
      <p:ext uri="{BB962C8B-B14F-4D97-AF65-F5344CB8AC3E}">
        <p14:creationId xmlns:p14="http://schemas.microsoft.com/office/powerpoint/2010/main" val="37163975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990"/>
            <a:ext cx="8229600" cy="1143000"/>
          </a:xfrm>
        </p:spPr>
        <p:txBody>
          <a:bodyPr/>
          <a:lstStyle/>
          <a:p>
            <a:r>
              <a:rPr lang="en-US" i="1" dirty="0"/>
              <a:t>Washington v. Davis </a:t>
            </a:r>
          </a:p>
        </p:txBody>
      </p:sp>
      <p:sp>
        <p:nvSpPr>
          <p:cNvPr id="3" name="Content Placeholder 2"/>
          <p:cNvSpPr>
            <a:spLocks noGrp="1"/>
          </p:cNvSpPr>
          <p:nvPr>
            <p:ph idx="1"/>
          </p:nvPr>
        </p:nvSpPr>
        <p:spPr>
          <a:xfrm>
            <a:off x="457200" y="1371600"/>
            <a:ext cx="8229600" cy="5105400"/>
          </a:xfrm>
        </p:spPr>
        <p:txBody>
          <a:bodyPr>
            <a:normAutofit fontScale="77500" lnSpcReduction="20000"/>
          </a:bodyPr>
          <a:lstStyle/>
          <a:p>
            <a:pPr marL="0" indent="0">
              <a:buNone/>
            </a:pPr>
            <a:r>
              <a:rPr lang="en-US" dirty="0"/>
              <a:t>Holding: A non-facially discriminatory law is a violation of the Equal Protection Clause when a discriminatory impact </a:t>
            </a:r>
            <a:r>
              <a:rPr lang="en-US" b="1" dirty="0"/>
              <a:t>and</a:t>
            </a:r>
            <a:r>
              <a:rPr lang="en-US" dirty="0"/>
              <a:t> a discriminatory purpose can be proven</a:t>
            </a:r>
          </a:p>
          <a:p>
            <a:r>
              <a:rPr lang="en-US" dirty="0"/>
              <a:t>Proof of a discriminatory impact is insufficient, by itself, to show the existence of an unconstitutional racial classification</a:t>
            </a:r>
          </a:p>
          <a:p>
            <a:pPr lvl="1"/>
            <a:r>
              <a:rPr lang="en-US" dirty="0"/>
              <a:t>“Disproportionate impact . . . [s]</a:t>
            </a:r>
            <a:r>
              <a:rPr lang="en-US" dirty="0" err="1"/>
              <a:t>tanding</a:t>
            </a:r>
            <a:r>
              <a:rPr lang="en-US" dirty="0"/>
              <a:t> alone . . . does not trigger the rule that racial classifications are to be subjected to the strictest scrutiny and are justifiable only by the weightiest of considerations.” (CB 739-740)</a:t>
            </a:r>
            <a:endParaRPr lang="en-US" sz="1400" dirty="0"/>
          </a:p>
          <a:p>
            <a:r>
              <a:rPr lang="en-US" dirty="0"/>
              <a:t>In other words, laws that are facially neutral as to race and national origin will receive more than rational basis review only if there is proof of a discriminatory purpose</a:t>
            </a:r>
          </a:p>
          <a:p>
            <a:pPr lvl="1"/>
            <a:r>
              <a:rPr lang="en-US" dirty="0"/>
              <a:t>A discriminatory purpose may be inferred from the totality of the relevant facts, including the fact that the law bears more heavily on one race than another</a:t>
            </a:r>
          </a:p>
          <a:p>
            <a:pPr lvl="1"/>
            <a:endParaRPr lang="en-US" dirty="0"/>
          </a:p>
          <a:p>
            <a:pPr marL="0" indent="0">
              <a:buNone/>
            </a:pPr>
            <a:endParaRPr lang="en-US" dirty="0"/>
          </a:p>
        </p:txBody>
      </p:sp>
    </p:spTree>
    <p:extLst>
      <p:ext uri="{BB962C8B-B14F-4D97-AF65-F5344CB8AC3E}">
        <p14:creationId xmlns:p14="http://schemas.microsoft.com/office/powerpoint/2010/main" val="36059886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Washington v. Davis </a:t>
            </a:r>
          </a:p>
        </p:txBody>
      </p:sp>
      <p:sp>
        <p:nvSpPr>
          <p:cNvPr id="3" name="Content Placeholder 2"/>
          <p:cNvSpPr>
            <a:spLocks noGrp="1"/>
          </p:cNvSpPr>
          <p:nvPr>
            <p:ph idx="1"/>
          </p:nvPr>
        </p:nvSpPr>
        <p:spPr/>
        <p:txBody>
          <a:bodyPr>
            <a:normAutofit fontScale="85000" lnSpcReduction="10000"/>
          </a:bodyPr>
          <a:lstStyle/>
          <a:p>
            <a:r>
              <a:rPr lang="en-US" dirty="0"/>
              <a:t>In this case, the law was found to be valid</a:t>
            </a:r>
            <a:endParaRPr lang="en-US" sz="1200" dirty="0"/>
          </a:p>
          <a:p>
            <a:pPr lvl="1"/>
            <a:r>
              <a:rPr lang="en-US" dirty="0"/>
              <a:t> Although there was a discriminatory impact from the test, there was not sufficient evidence of discriminatory purpose because the test was neutral on its face and could rationally be said to serve a purpose that the government was constitutionally empowered to pursue</a:t>
            </a:r>
            <a:endParaRPr lang="en-US" sz="1200" dirty="0"/>
          </a:p>
          <a:p>
            <a:r>
              <a:rPr lang="en-US" dirty="0"/>
              <a:t>Later cases held that showing discriminatory purpose requires proof that the government desired to discriminate; it is not enough to prove that the government took an action with knowledge that it would have discriminatory consequences</a:t>
            </a:r>
          </a:p>
          <a:p>
            <a:pPr marL="0" indent="0">
              <a:buNone/>
            </a:pPr>
            <a:endParaRPr lang="en-US" dirty="0"/>
          </a:p>
        </p:txBody>
      </p:sp>
    </p:spTree>
    <p:extLst>
      <p:ext uri="{BB962C8B-B14F-4D97-AF65-F5344CB8AC3E}">
        <p14:creationId xmlns:p14="http://schemas.microsoft.com/office/powerpoint/2010/main" val="3193437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Race Discrimination Before the Thirteenth and Fourteenth Amendments</a:t>
            </a:r>
          </a:p>
        </p:txBody>
      </p:sp>
      <p:sp>
        <p:nvSpPr>
          <p:cNvPr id="3" name="Content Placeholder 2"/>
          <p:cNvSpPr>
            <a:spLocks noGrp="1"/>
          </p:cNvSpPr>
          <p:nvPr>
            <p:ph idx="1"/>
          </p:nvPr>
        </p:nvSpPr>
        <p:spPr/>
        <p:txBody>
          <a:bodyPr>
            <a:normAutofit fontScale="85000" lnSpcReduction="10000"/>
          </a:bodyPr>
          <a:lstStyle/>
          <a:p>
            <a:r>
              <a:rPr lang="en-US" dirty="0"/>
              <a:t>Prior to the adoption of the Thirteenth Amendment in 1865, slavery was constitutional and prior to the adoption of the Fourteenth Amendment in 1868, there was no constitutional assurance of equal protection and thus no limit on race discrimination</a:t>
            </a:r>
          </a:p>
          <a:p>
            <a:r>
              <a:rPr lang="en-US" dirty="0"/>
              <a:t>In </a:t>
            </a:r>
            <a:r>
              <a:rPr lang="en-US" i="1" dirty="0"/>
              <a:t>Dred Scott v. Sandford (</a:t>
            </a:r>
            <a:r>
              <a:rPr lang="en-US" dirty="0"/>
              <a:t>1857), the Supreme Court broadly held that slaves were property, not citizens</a:t>
            </a:r>
          </a:p>
          <a:p>
            <a:pPr lvl="1"/>
            <a:r>
              <a:rPr lang="en-US" dirty="0"/>
              <a:t>The Court said when the Constitution was ratified, slaves were considered “as a subordinate and inferior class of beings, who . . .  had no rights or privileges but such as those who held the power and the Government might choose to grant them.” (CB 714)</a:t>
            </a:r>
          </a:p>
        </p:txBody>
      </p:sp>
    </p:spTree>
    <p:extLst>
      <p:ext uri="{BB962C8B-B14F-4D97-AF65-F5344CB8AC3E}">
        <p14:creationId xmlns:p14="http://schemas.microsoft.com/office/powerpoint/2010/main" val="2140880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After the Thirteenth and Fourteenth Amendments</a:t>
            </a:r>
          </a:p>
        </p:txBody>
      </p:sp>
      <p:sp>
        <p:nvSpPr>
          <p:cNvPr id="3" name="Content Placeholder 2"/>
          <p:cNvSpPr>
            <a:spLocks noGrp="1"/>
          </p:cNvSpPr>
          <p:nvPr>
            <p:ph idx="1"/>
          </p:nvPr>
        </p:nvSpPr>
        <p:spPr>
          <a:xfrm>
            <a:off x="457200" y="1600200"/>
            <a:ext cx="8229600" cy="4724400"/>
          </a:xfrm>
        </p:spPr>
        <p:txBody>
          <a:bodyPr>
            <a:normAutofit fontScale="77500" lnSpcReduction="20000"/>
          </a:bodyPr>
          <a:lstStyle/>
          <a:p>
            <a:r>
              <a:rPr lang="en-US" dirty="0"/>
              <a:t>As the Civil War was ending, the Thirteenth Amendment was ratified which prohibits slavery and involuntary servitude</a:t>
            </a:r>
          </a:p>
          <a:p>
            <a:pPr lvl="1"/>
            <a:r>
              <a:rPr lang="en-US" dirty="0"/>
              <a:t>Although this amendment abolished slavery, Southern states continued to deprive former slaves of their rights by systematically discriminating against them</a:t>
            </a:r>
          </a:p>
          <a:p>
            <a:pPr lvl="1"/>
            <a:endParaRPr lang="en-US" sz="1300" dirty="0"/>
          </a:p>
          <a:p>
            <a:r>
              <a:rPr lang="en-US" dirty="0"/>
              <a:t>To address this problem, the Fourteenth Amendment was ratified which expressly overrules </a:t>
            </a:r>
            <a:r>
              <a:rPr lang="en-US" i="1" dirty="0"/>
              <a:t>Dred Scott</a:t>
            </a:r>
            <a:r>
              <a:rPr lang="en-US" dirty="0"/>
              <a:t> by providing that all persons born or naturalized in the United States are citizens of the United States of and the State in which they reside, who shall not be deprived of: </a:t>
            </a:r>
          </a:p>
          <a:p>
            <a:pPr lvl="1"/>
            <a:r>
              <a:rPr lang="en-US" dirty="0"/>
              <a:t>the privileges or immunities of that citizenship </a:t>
            </a:r>
          </a:p>
          <a:p>
            <a:pPr lvl="1"/>
            <a:r>
              <a:rPr lang="en-US" dirty="0"/>
              <a:t>life, liberty, or property without due process of law, or </a:t>
            </a:r>
          </a:p>
          <a:p>
            <a:pPr lvl="1"/>
            <a:r>
              <a:rPr lang="en-US" dirty="0"/>
              <a:t>equal protection of the laws</a:t>
            </a:r>
          </a:p>
        </p:txBody>
      </p:sp>
    </p:spTree>
    <p:extLst>
      <p:ext uri="{BB962C8B-B14F-4D97-AF65-F5344CB8AC3E}">
        <p14:creationId xmlns:p14="http://schemas.microsoft.com/office/powerpoint/2010/main" val="254177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ctr"/>
            <a:r>
              <a:rPr lang="en-US" sz="4400" i="1" dirty="0">
                <a:latin typeface="+mj-lt"/>
              </a:rPr>
              <a:t>Loving v. Virginia </a:t>
            </a:r>
            <a:r>
              <a:rPr lang="en-US" sz="4400" dirty="0">
                <a:latin typeface="+mj-lt"/>
              </a:rPr>
              <a:t>(1967)</a:t>
            </a:r>
          </a:p>
        </p:txBody>
      </p:sp>
      <p:sp>
        <p:nvSpPr>
          <p:cNvPr id="3" name="Content Placeholder 2"/>
          <p:cNvSpPr>
            <a:spLocks noGrp="1"/>
          </p:cNvSpPr>
          <p:nvPr>
            <p:ph idx="1"/>
          </p:nvPr>
        </p:nvSpPr>
        <p:spPr>
          <a:xfrm>
            <a:off x="457200" y="1600200"/>
            <a:ext cx="8229600" cy="4800600"/>
          </a:xfrm>
        </p:spPr>
        <p:txBody>
          <a:bodyPr>
            <a:normAutofit fontScale="85000" lnSpcReduction="20000"/>
          </a:bodyPr>
          <a:lstStyle/>
          <a:p>
            <a:pPr marL="57150" indent="0">
              <a:buNone/>
            </a:pPr>
            <a:r>
              <a:rPr lang="en-US" dirty="0"/>
              <a:t>Background: </a:t>
            </a:r>
          </a:p>
          <a:p>
            <a:pPr marL="514350" indent="-457200"/>
            <a:r>
              <a:rPr lang="en-US" dirty="0"/>
              <a:t>The state of Virginia enacted a law making it a felony for a white person and a black person to get married</a:t>
            </a:r>
          </a:p>
          <a:p>
            <a:pPr marL="514350" indent="-457200"/>
            <a:r>
              <a:rPr lang="en-US" dirty="0"/>
              <a:t>The </a:t>
            </a:r>
            <a:r>
              <a:rPr lang="en-US" dirty="0" err="1"/>
              <a:t>Lovings</a:t>
            </a:r>
            <a:r>
              <a:rPr lang="en-US" dirty="0"/>
              <a:t> were charged with and convicted of inter-racial marriage. They filed a motion to vacate the judgment and set aside the sentence on the ground that the statutes which they had violated were unconstitutional violations of the Fourteenth Amendment</a:t>
            </a:r>
          </a:p>
          <a:p>
            <a:pPr marL="514350" indent="-457200"/>
            <a:r>
              <a:rPr lang="en-US" dirty="0"/>
              <a:t>The Supreme Court of Appeals of Virginia upheld the constitutionality of the statutes by ruling that they served the legitimate state purpose of preserving the “racial integrity” of its citizens</a:t>
            </a:r>
          </a:p>
        </p:txBody>
      </p:sp>
    </p:spTree>
    <p:extLst>
      <p:ext uri="{BB962C8B-B14F-4D97-AF65-F5344CB8AC3E}">
        <p14:creationId xmlns:p14="http://schemas.microsoft.com/office/powerpoint/2010/main" val="4004322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Loving v. Virginia</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Issue: How should laws discriminating on the basis of race be evaluated in light of the Equal Protection Clause?</a:t>
            </a:r>
            <a:endParaRPr lang="en-US" sz="1200" dirty="0"/>
          </a:p>
          <a:p>
            <a:r>
              <a:rPr lang="en-US" dirty="0"/>
              <a:t>The State argued that because the statute punished both white and black participants in an interracial marriage equally, they cannot be said to constitute discrimination based on race and therefore should only be subjected to rational basis review</a:t>
            </a:r>
            <a:br>
              <a:rPr lang="en-US" dirty="0"/>
            </a:br>
            <a:endParaRPr lang="en-US" dirty="0"/>
          </a:p>
          <a:p>
            <a:pPr marL="0" indent="0">
              <a:buNone/>
            </a:pPr>
            <a:endParaRPr lang="en-US" dirty="0"/>
          </a:p>
        </p:txBody>
      </p:sp>
    </p:spTree>
    <p:extLst>
      <p:ext uri="{BB962C8B-B14F-4D97-AF65-F5344CB8AC3E}">
        <p14:creationId xmlns:p14="http://schemas.microsoft.com/office/powerpoint/2010/main" val="2258494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Loving v. Virginia</a:t>
            </a:r>
          </a:p>
        </p:txBody>
      </p:sp>
      <p:sp>
        <p:nvSpPr>
          <p:cNvPr id="3" name="Content Placeholder 2"/>
          <p:cNvSpPr>
            <a:spLocks noGrp="1"/>
          </p:cNvSpPr>
          <p:nvPr>
            <p:ph idx="1"/>
          </p:nvPr>
        </p:nvSpPr>
        <p:spPr>
          <a:xfrm>
            <a:off x="457200" y="1295400"/>
            <a:ext cx="8229600" cy="5257800"/>
          </a:xfrm>
        </p:spPr>
        <p:txBody>
          <a:bodyPr>
            <a:normAutofit fontScale="77500" lnSpcReduction="20000"/>
          </a:bodyPr>
          <a:lstStyle/>
          <a:p>
            <a:pPr marL="0" indent="0">
              <a:buNone/>
            </a:pPr>
            <a:r>
              <a:rPr lang="en-US" dirty="0"/>
              <a:t>Holding: The statute was drawn on race-based classifications and is thus subject to strict scrutiny, which it fails; therefore, the statute is unconstitutional under the Fourteenth Amendment</a:t>
            </a:r>
          </a:p>
          <a:p>
            <a:r>
              <a:rPr lang="en-US" dirty="0"/>
              <a:t>The mere fact that a statute is one of equal application does not mean that the statute is exempt from strict scrutiny review. Where, as here, the statutes were clearly drawn upon race-based distinctions, they are subject to strict scrutiny</a:t>
            </a:r>
          </a:p>
          <a:p>
            <a:pPr lvl="1"/>
            <a:r>
              <a:rPr lang="en-US" dirty="0"/>
              <a:t>“We reject the notion that the mere equal application of a statute concerning racial classifications is enough to remove the classifications from the Fourteenth Amendment’s proscription of all invidious racial discriminations. . . There can be no question but that Virginia’s [] statutes rest solely upon distinctions drawn according to race. The statutes proscribe generally accepted conduct if engaged in by members of different races. . . .” (CB 726)</a:t>
            </a:r>
          </a:p>
        </p:txBody>
      </p:sp>
    </p:spTree>
    <p:extLst>
      <p:ext uri="{BB962C8B-B14F-4D97-AF65-F5344CB8AC3E}">
        <p14:creationId xmlns:p14="http://schemas.microsoft.com/office/powerpoint/2010/main" val="466161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Loving v. Virginia</a:t>
            </a:r>
          </a:p>
        </p:txBody>
      </p:sp>
      <p:sp>
        <p:nvSpPr>
          <p:cNvPr id="3" name="Content Placeholder 2"/>
          <p:cNvSpPr>
            <a:spLocks noGrp="1"/>
          </p:cNvSpPr>
          <p:nvPr>
            <p:ph idx="1"/>
          </p:nvPr>
        </p:nvSpPr>
        <p:spPr/>
        <p:txBody>
          <a:bodyPr>
            <a:normAutofit fontScale="70000" lnSpcReduction="20000"/>
          </a:bodyPr>
          <a:lstStyle/>
          <a:p>
            <a:r>
              <a:rPr lang="en-US" dirty="0"/>
              <a:t>The Court recognized that the right to marriage is a fundamental right of humanity and cannot be denied whatsoever to anyone on the basis of race.  </a:t>
            </a:r>
          </a:p>
          <a:p>
            <a:pPr lvl="1"/>
            <a:r>
              <a:rPr lang="en-US" dirty="0"/>
              <a:t>“There can be no doubt that restricting the freedom to marry solely because of racial classifications violates the central meaning of the Equal Protection Clause.” (CB 726)</a:t>
            </a:r>
          </a:p>
          <a:p>
            <a:pPr marL="457200" lvl="1" indent="0">
              <a:buNone/>
            </a:pPr>
            <a:endParaRPr lang="en-US" sz="1100" dirty="0"/>
          </a:p>
          <a:p>
            <a:r>
              <a:rPr lang="en-US" dirty="0"/>
              <a:t>The statute failed strict scrutiny because there was no “legitimate purpose” in the legislation</a:t>
            </a:r>
          </a:p>
          <a:p>
            <a:pPr lvl="1"/>
            <a:r>
              <a:rPr lang="en-US" dirty="0"/>
              <a:t>“There is patently no legitimate overriding purpose independent of invidious racial discrimination which justifies this classification.  The fact that Virginia prohibits only interracial marriages involving white persons demonstrates that the racial classifications [are alleged by Virginia to be self-justifying] . . . [denying] the freedom to marry solely because of racial classification [in violation of] the central meaning of the Equal Protection Clause.”  (CB 726)</a:t>
            </a:r>
          </a:p>
        </p:txBody>
      </p:sp>
    </p:spTree>
    <p:extLst>
      <p:ext uri="{BB962C8B-B14F-4D97-AF65-F5344CB8AC3E}">
        <p14:creationId xmlns:p14="http://schemas.microsoft.com/office/powerpoint/2010/main" val="4284442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Brown v. Board of Education </a:t>
            </a:r>
            <a:r>
              <a:rPr lang="en-US" dirty="0"/>
              <a:t>(1954)</a:t>
            </a:r>
          </a:p>
        </p:txBody>
      </p:sp>
      <p:sp>
        <p:nvSpPr>
          <p:cNvPr id="3" name="Content Placeholder 2"/>
          <p:cNvSpPr>
            <a:spLocks noGrp="1"/>
          </p:cNvSpPr>
          <p:nvPr>
            <p:ph idx="1"/>
          </p:nvPr>
        </p:nvSpPr>
        <p:spPr/>
        <p:txBody>
          <a:bodyPr>
            <a:normAutofit/>
          </a:bodyPr>
          <a:lstStyle/>
          <a:p>
            <a:pPr marL="0" indent="0">
              <a:buNone/>
            </a:pPr>
            <a:r>
              <a:rPr lang="en-US" dirty="0"/>
              <a:t>Background: </a:t>
            </a:r>
          </a:p>
          <a:p>
            <a:r>
              <a:rPr lang="en-US" dirty="0"/>
              <a:t>This case is a consolidation of several different cases in which several black children sought admission to public schools that required or permitted segregation based on race</a:t>
            </a:r>
          </a:p>
          <a:p>
            <a:endParaRPr lang="en-US" sz="1000" dirty="0"/>
          </a:p>
          <a:p>
            <a:r>
              <a:rPr lang="en-US" dirty="0"/>
              <a:t>The plaintiffs alleged that segregation was unconstitutional under the Equal Protection Clause of the Fourteenth Amendment</a:t>
            </a:r>
          </a:p>
        </p:txBody>
      </p:sp>
    </p:spTree>
    <p:extLst>
      <p:ext uri="{BB962C8B-B14F-4D97-AF65-F5344CB8AC3E}">
        <p14:creationId xmlns:p14="http://schemas.microsoft.com/office/powerpoint/2010/main" val="2817652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Brown v. Board of Education</a:t>
            </a:r>
          </a:p>
        </p:txBody>
      </p:sp>
      <p:sp>
        <p:nvSpPr>
          <p:cNvPr id="3" name="Content Placeholder 2"/>
          <p:cNvSpPr>
            <a:spLocks noGrp="1"/>
          </p:cNvSpPr>
          <p:nvPr>
            <p:ph idx="1"/>
          </p:nvPr>
        </p:nvSpPr>
        <p:spPr/>
        <p:txBody>
          <a:bodyPr>
            <a:normAutofit/>
          </a:bodyPr>
          <a:lstStyle/>
          <a:p>
            <a:pPr marL="0" indent="0">
              <a:buNone/>
            </a:pPr>
            <a:r>
              <a:rPr lang="en-US" dirty="0"/>
              <a:t>Issue: Do separate but equal laws in the area of public education deprive black children of the equal protection of the laws guaranteed by the Fourteenth Amendment?</a:t>
            </a:r>
          </a:p>
          <a:p>
            <a:pPr marL="0" indent="0">
              <a:buNone/>
            </a:pPr>
            <a:endParaRPr lang="en-US" sz="1000" dirty="0"/>
          </a:p>
          <a:p>
            <a:r>
              <a:rPr lang="en-US" dirty="0"/>
              <a:t>The Supreme Court had previously held in </a:t>
            </a:r>
            <a:r>
              <a:rPr lang="en-US" i="1" dirty="0"/>
              <a:t>Plessy v. Ferguson </a:t>
            </a:r>
            <a:r>
              <a:rPr lang="en-US" dirty="0"/>
              <a:t>that laws mandating that blacks and whites use “separate, but equal facilities” were constitutional</a:t>
            </a:r>
            <a:endParaRPr lang="en-US" i="1" dirty="0"/>
          </a:p>
        </p:txBody>
      </p:sp>
    </p:spTree>
    <p:extLst>
      <p:ext uri="{BB962C8B-B14F-4D97-AF65-F5344CB8AC3E}">
        <p14:creationId xmlns:p14="http://schemas.microsoft.com/office/powerpoint/2010/main" val="4713338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5243</TotalTime>
  <Words>1619</Words>
  <Application>Microsoft Office PowerPoint</Application>
  <PresentationFormat>On-screen Show (4:3)</PresentationFormat>
  <Paragraphs>81</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Office Theme</vt:lpstr>
      <vt:lpstr>Constitutional Law</vt:lpstr>
      <vt:lpstr>Race Discrimination Before the Thirteenth and Fourteenth Amendments</vt:lpstr>
      <vt:lpstr>After the Thirteenth and Fourteenth Amendments</vt:lpstr>
      <vt:lpstr>Loving v. Virginia (1967)</vt:lpstr>
      <vt:lpstr>Loving v. Virginia</vt:lpstr>
      <vt:lpstr>Loving v. Virginia</vt:lpstr>
      <vt:lpstr>Loving v. Virginia</vt:lpstr>
      <vt:lpstr>Brown v. Board of Education (1954)</vt:lpstr>
      <vt:lpstr>Brown v. Board of Education</vt:lpstr>
      <vt:lpstr>Brown v. Board of Education</vt:lpstr>
      <vt:lpstr>Brown v. Board of Education</vt:lpstr>
      <vt:lpstr>Brown v. Board of Education</vt:lpstr>
      <vt:lpstr>Washington v. Davis (1976)</vt:lpstr>
      <vt:lpstr>Washington v. Davis </vt:lpstr>
      <vt:lpstr>Washington v. Davis </vt:lpstr>
      <vt:lpstr>Washington v. Davis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cp:lastModifiedBy>David Thaw</cp:lastModifiedBy>
  <cp:revision>7</cp:revision>
  <dcterms:created xsi:type="dcterms:W3CDTF">2014-06-13T07:23:28Z</dcterms:created>
  <dcterms:modified xsi:type="dcterms:W3CDTF">2022-06-16T14:07:57Z</dcterms:modified>
</cp:coreProperties>
</file>